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58" r:id="rId5"/>
    <p:sldId id="259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3" r:id="rId1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0070C0"/>
    <a:srgbClr val="FF2F2F"/>
    <a:srgbClr val="CC3399"/>
    <a:srgbClr val="B80000"/>
    <a:srgbClr val="33CCCC"/>
    <a:srgbClr val="063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06" autoAdjust="0"/>
    <p:restoredTop sz="94660"/>
  </p:normalViewPr>
  <p:slideViewPr>
    <p:cSldViewPr snapToGrid="0">
      <p:cViewPr varScale="1">
        <p:scale>
          <a:sx n="42" d="100"/>
          <a:sy n="42" d="100"/>
        </p:scale>
        <p:origin x="78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jpe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42760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07329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4238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37541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5281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5245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14598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0352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1419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164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5294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B98B7-96D8-4B64-93F6-F9BC9DA0BBBC}" type="datetimeFigureOut">
              <a:rPr lang="es-MX" smtClean="0"/>
              <a:t>10/11/2020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38CCA-0A21-4057-B6A8-C1D3F2C4E8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39431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0400" y="1843951"/>
            <a:ext cx="10871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hnschrift SemiBold Condensed" panose="020B0502040204020203" pitchFamily="34" charset="0"/>
              </a:rPr>
              <a:t>TE ESTABAMOS ESPERANDO</a:t>
            </a:r>
          </a:p>
          <a:p>
            <a:pPr algn="ctr"/>
            <a:endParaRPr lang="es-MX" sz="4000" dirty="0">
              <a:solidFill>
                <a:schemeClr val="tx1">
                  <a:lumMod val="75000"/>
                  <a:lumOff val="25000"/>
                </a:schemeClr>
              </a:solidFill>
              <a:latin typeface="HP Simplified Light" panose="020B0406020204020204" pitchFamily="34" charset="0"/>
            </a:endParaRPr>
          </a:p>
          <a:p>
            <a:pPr algn="ctr"/>
            <a:r>
              <a:rPr lang="es-MX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P Simplified Light" panose="020B0406020204020204" pitchFamily="34" charset="0"/>
              </a:rPr>
              <a:t>INICIAMOS </a:t>
            </a:r>
          </a:p>
          <a:p>
            <a:pPr algn="ctr"/>
            <a:r>
              <a:rPr lang="es-MX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P Simplified Light" panose="020B0406020204020204" pitchFamily="34" charset="0"/>
              </a:rPr>
              <a:t>3:40</a:t>
            </a:r>
          </a:p>
        </p:txBody>
      </p:sp>
    </p:spTree>
    <p:extLst>
      <p:ext uri="{BB962C8B-B14F-4D97-AF65-F5344CB8AC3E}">
        <p14:creationId xmlns:p14="http://schemas.microsoft.com/office/powerpoint/2010/main" val="3456161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631065" y="2551837"/>
            <a:ext cx="109298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MX" sz="3600" b="1" dirty="0" smtClean="0">
                <a:latin typeface="HP Simplified Light" panose="020B0406020204020204" pitchFamily="34" charset="0"/>
              </a:rPr>
              <a:t>Lo que nos mandan en la solicitud…</a:t>
            </a:r>
            <a:endParaRPr lang="es-MX" sz="3600" b="1" dirty="0">
              <a:latin typeface="HP Simplified Light" panose="020B0406020204020204" pitchFamily="34" charset="0"/>
            </a:endParaRPr>
          </a:p>
          <a:p>
            <a:pPr lvl="3"/>
            <a:r>
              <a:rPr lang="es-MX" sz="3600" b="1" dirty="0" err="1" smtClean="0">
                <a:latin typeface="HP Simplified Light" panose="020B0406020204020204" pitchFamily="34" charset="0"/>
              </a:rPr>
              <a:t>req.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body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	</a:t>
            </a:r>
            <a:r>
              <a:rPr lang="es-MX" sz="3600" dirty="0" smtClean="0">
                <a:latin typeface="HP Simplified Light" panose="020B0406020204020204" pitchFamily="34" charset="0"/>
              </a:rPr>
              <a:t>Obtener el cuerpo de la solicitud Datos</a:t>
            </a:r>
          </a:p>
          <a:p>
            <a:pPr lvl="3"/>
            <a:r>
              <a:rPr lang="es-MX" sz="3600" b="1" dirty="0" err="1" smtClean="0">
                <a:latin typeface="HP Simplified Light" panose="020B0406020204020204" pitchFamily="34" charset="0"/>
              </a:rPr>
              <a:t>req.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params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	</a:t>
            </a:r>
            <a:r>
              <a:rPr lang="es-MX" sz="3600" dirty="0" smtClean="0">
                <a:latin typeface="HP Simplified Light" panose="020B0406020204020204" pitchFamily="34" charset="0"/>
              </a:rPr>
              <a:t>Obtener los parámetros de la ruta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36242" y="550666"/>
            <a:ext cx="11024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 smtClean="0">
                <a:solidFill>
                  <a:srgbClr val="0070C0"/>
                </a:solidFill>
                <a:latin typeface="HP Simplified Light" panose="020B0406020204020204" pitchFamily="34" charset="0"/>
              </a:rPr>
              <a:t>REQUEST (REQ) </a:t>
            </a:r>
            <a:endParaRPr lang="es-MX" sz="4800" b="1" dirty="0">
              <a:solidFill>
                <a:srgbClr val="0070C0"/>
              </a:solidFill>
              <a:latin typeface="HP Simplified Light" panose="020B0406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7664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147" y="283387"/>
            <a:ext cx="110243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 smtClean="0">
                <a:solidFill>
                  <a:srgbClr val="0070C0"/>
                </a:solidFill>
                <a:latin typeface="HP Simplified Light" panose="020B0406020204020204" pitchFamily="34" charset="0"/>
              </a:rPr>
              <a:t>RESPONSE (RES)</a:t>
            </a:r>
          </a:p>
          <a:p>
            <a:endParaRPr lang="es-MX" sz="4800" b="1" dirty="0">
              <a:solidFill>
                <a:srgbClr val="0070C0"/>
              </a:solidFill>
              <a:latin typeface="HP Simplified Light" panose="020B040602020402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83842" y="1656245"/>
            <a:ext cx="110243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MX" sz="3600" b="1" dirty="0">
                <a:latin typeface="HP Simplified Light" panose="020B0406020204020204" pitchFamily="34" charset="0"/>
              </a:rPr>
              <a:t>Lo que </a:t>
            </a:r>
            <a:r>
              <a:rPr lang="es-MX" sz="3600" b="1" dirty="0" smtClean="0">
                <a:latin typeface="HP Simplified Light" panose="020B0406020204020204" pitchFamily="34" charset="0"/>
              </a:rPr>
              <a:t>respondemos a </a:t>
            </a:r>
            <a:r>
              <a:rPr lang="es-MX" sz="3600" b="1" dirty="0">
                <a:latin typeface="HP Simplified Light" panose="020B0406020204020204" pitchFamily="34" charset="0"/>
              </a:rPr>
              <a:t>la solicitud</a:t>
            </a:r>
            <a:r>
              <a:rPr lang="es-MX" sz="3600" b="1" dirty="0" smtClean="0">
                <a:latin typeface="HP Simplified Light" panose="020B0406020204020204" pitchFamily="34" charset="0"/>
              </a:rPr>
              <a:t>…</a:t>
            </a:r>
            <a:endParaRPr lang="es-MX" sz="3600" dirty="0" smtClean="0">
              <a:latin typeface="HP Simplified Light" panose="020B0406020204020204" pitchFamily="34" charset="0"/>
            </a:endParaRPr>
          </a:p>
          <a:p>
            <a:pPr lvl="3"/>
            <a:r>
              <a:rPr lang="es-MX" sz="3600" b="1" dirty="0" err="1">
                <a:latin typeface="HP Simplified Light" panose="020B0406020204020204" pitchFamily="34" charset="0"/>
              </a:rPr>
              <a:t>r</a:t>
            </a:r>
            <a:r>
              <a:rPr lang="es-MX" sz="3600" b="1" dirty="0" err="1" smtClean="0">
                <a:latin typeface="HP Simplified Light" panose="020B0406020204020204" pitchFamily="34" charset="0"/>
              </a:rPr>
              <a:t>es.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send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(Texto)</a:t>
            </a:r>
            <a:r>
              <a:rPr lang="es-MX" sz="3600" b="1" dirty="0">
                <a:solidFill>
                  <a:srgbClr val="00B0F0"/>
                </a:solidFill>
                <a:latin typeface="HP Simplified Light" panose="020B0406020204020204" pitchFamily="34" charset="0"/>
              </a:rPr>
              <a:t>	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	</a:t>
            </a:r>
            <a:r>
              <a:rPr lang="es-MX" sz="3600" dirty="0" smtClean="0">
                <a:latin typeface="HP Simplified Light" panose="020B0406020204020204" pitchFamily="34" charset="0"/>
              </a:rPr>
              <a:t>Responder un texto</a:t>
            </a:r>
            <a:endParaRPr lang="es-MX" sz="3600" dirty="0">
              <a:latin typeface="HP Simplified Light" panose="020B0406020204020204" pitchFamily="34" charset="0"/>
            </a:endParaRPr>
          </a:p>
          <a:p>
            <a:pPr lvl="3"/>
            <a:r>
              <a:rPr lang="es-MX" sz="3600" b="1" dirty="0" err="1">
                <a:latin typeface="HP Simplified Light" panose="020B0406020204020204" pitchFamily="34" charset="0"/>
              </a:rPr>
              <a:t>r</a:t>
            </a:r>
            <a:r>
              <a:rPr lang="es-MX" sz="3600" b="1" dirty="0" err="1" smtClean="0">
                <a:latin typeface="HP Simplified Light" panose="020B0406020204020204" pitchFamily="34" charset="0"/>
              </a:rPr>
              <a:t>es.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json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({			</a:t>
            </a:r>
            <a:r>
              <a:rPr lang="es-MX" sz="3600" dirty="0" smtClean="0">
                <a:latin typeface="HP Simplified Light" panose="020B0406020204020204" pitchFamily="34" charset="0"/>
              </a:rPr>
              <a:t>Responder </a:t>
            </a:r>
            <a:r>
              <a:rPr lang="es-MX" sz="3600" dirty="0">
                <a:latin typeface="HP Simplified Light" panose="020B0406020204020204" pitchFamily="34" charset="0"/>
              </a:rPr>
              <a:t>un </a:t>
            </a:r>
            <a:r>
              <a:rPr lang="es-MX" sz="3600" dirty="0" err="1" smtClean="0">
                <a:latin typeface="HP Simplified Light" panose="020B0406020204020204" pitchFamily="34" charset="0"/>
              </a:rPr>
              <a:t>json</a:t>
            </a:r>
            <a:endParaRPr lang="es-MX" sz="3600" b="1" dirty="0" smtClean="0">
              <a:solidFill>
                <a:srgbClr val="00B0F0"/>
              </a:solidFill>
              <a:latin typeface="HP Simplified Light" panose="020B0406020204020204" pitchFamily="34" charset="0"/>
            </a:endParaRPr>
          </a:p>
          <a:p>
            <a:pPr lvl="3"/>
            <a:r>
              <a:rPr lang="es-MX" sz="3600" b="1" dirty="0">
                <a:solidFill>
                  <a:srgbClr val="00B0F0"/>
                </a:solidFill>
                <a:latin typeface="HP Simplified Light" panose="020B0406020204020204" pitchFamily="34" charset="0"/>
              </a:rPr>
              <a:t>	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clave: valor		</a:t>
            </a:r>
            <a:r>
              <a:rPr lang="es-MX" sz="2000" dirty="0" smtClean="0">
                <a:latin typeface="HP Simplified Light" panose="020B0406020204020204" pitchFamily="34" charset="0"/>
              </a:rPr>
              <a:t>(Debemos usar middleware </a:t>
            </a:r>
            <a:r>
              <a:rPr lang="es-MX" sz="2000" dirty="0" err="1" smtClean="0">
                <a:latin typeface="HP Simplified Light" panose="020B0406020204020204" pitchFamily="34" charset="0"/>
              </a:rPr>
              <a:t>json</a:t>
            </a:r>
            <a:r>
              <a:rPr lang="es-MX" sz="2000" dirty="0" smtClean="0">
                <a:latin typeface="HP Simplified Light" panose="020B0406020204020204" pitchFamily="34" charset="0"/>
              </a:rPr>
              <a:t>())</a:t>
            </a:r>
            <a:endParaRPr lang="es-MX" sz="3600" dirty="0" smtClean="0">
              <a:latin typeface="HP Simplified Light" panose="020B0406020204020204" pitchFamily="34" charset="0"/>
            </a:endParaRPr>
          </a:p>
          <a:p>
            <a:pPr lvl="3"/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})</a:t>
            </a:r>
          </a:p>
          <a:p>
            <a:pPr lvl="3"/>
            <a:r>
              <a:rPr lang="es-MX" sz="3600" b="1" dirty="0" err="1" smtClean="0">
                <a:latin typeface="HP Simplified Light" panose="020B0406020204020204" pitchFamily="34" charset="0"/>
              </a:rPr>
              <a:t>res.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render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(página)	</a:t>
            </a:r>
            <a:r>
              <a:rPr lang="es-MX" sz="3600" dirty="0" smtClean="0">
                <a:latin typeface="HP Simplified Light" panose="020B0406020204020204" pitchFamily="34" charset="0"/>
              </a:rPr>
              <a:t>Responder una página</a:t>
            </a:r>
          </a:p>
          <a:p>
            <a:pPr lvl="3"/>
            <a:r>
              <a:rPr lang="es-MX" sz="3600" b="1" dirty="0" err="1">
                <a:latin typeface="HP Simplified Light" panose="020B0406020204020204" pitchFamily="34" charset="0"/>
              </a:rPr>
              <a:t>r</a:t>
            </a:r>
            <a:r>
              <a:rPr lang="es-MX" sz="3600" b="1" dirty="0" err="1" smtClean="0">
                <a:latin typeface="HP Simplified Light" panose="020B0406020204020204" pitchFamily="34" charset="0"/>
              </a:rPr>
              <a:t>es.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status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(status)	</a:t>
            </a:r>
            <a:r>
              <a:rPr lang="es-MX" sz="3600" dirty="0" smtClean="0">
                <a:latin typeface="HP Simplified Light" panose="020B0406020204020204" pitchFamily="34" charset="0"/>
              </a:rPr>
              <a:t>Especificar el estado de 						la respuesta</a:t>
            </a:r>
            <a:endParaRPr lang="es-MX" sz="3600" dirty="0">
              <a:latin typeface="HP Simplified Light" panose="020B0406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444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631065" y="2551837"/>
            <a:ext cx="109298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MX" sz="3600" b="1" dirty="0" smtClean="0">
                <a:latin typeface="HP Simplified Light" panose="020B0406020204020204" pitchFamily="34" charset="0"/>
              </a:rPr>
              <a:t>Lo que nos mandan en la solicitud…</a:t>
            </a:r>
            <a:endParaRPr lang="es-MX" sz="3600" b="1" dirty="0">
              <a:latin typeface="HP Simplified Light" panose="020B0406020204020204" pitchFamily="34" charset="0"/>
            </a:endParaRPr>
          </a:p>
          <a:p>
            <a:pPr lvl="3"/>
            <a:r>
              <a:rPr lang="es-MX" sz="3600" b="1" dirty="0" err="1" smtClean="0">
                <a:latin typeface="HP Simplified Light" panose="020B0406020204020204" pitchFamily="34" charset="0"/>
              </a:rPr>
              <a:t>req.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body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	</a:t>
            </a:r>
            <a:r>
              <a:rPr lang="es-MX" sz="3600" dirty="0" smtClean="0">
                <a:latin typeface="HP Simplified Light" panose="020B0406020204020204" pitchFamily="34" charset="0"/>
              </a:rPr>
              <a:t>Obtener el cuerpo de la solicitud Datos</a:t>
            </a:r>
          </a:p>
          <a:p>
            <a:pPr lvl="3"/>
            <a:r>
              <a:rPr lang="es-MX" sz="3600" b="1" dirty="0" err="1" smtClean="0">
                <a:latin typeface="HP Simplified Light" panose="020B0406020204020204" pitchFamily="34" charset="0"/>
              </a:rPr>
              <a:t>req.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params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	</a:t>
            </a:r>
            <a:r>
              <a:rPr lang="es-MX" sz="3600" dirty="0" smtClean="0">
                <a:latin typeface="HP Simplified Light" panose="020B0406020204020204" pitchFamily="34" charset="0"/>
              </a:rPr>
              <a:t>Obtener los parámetros de la ruta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36242" y="550666"/>
            <a:ext cx="11024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 smtClean="0">
                <a:solidFill>
                  <a:srgbClr val="0070C0"/>
                </a:solidFill>
                <a:latin typeface="HP Simplified Light" panose="020B0406020204020204" pitchFamily="34" charset="0"/>
              </a:rPr>
              <a:t>REQUEST (REQ) </a:t>
            </a:r>
            <a:endParaRPr lang="es-MX" sz="4800" b="1" dirty="0">
              <a:solidFill>
                <a:srgbClr val="0070C0"/>
              </a:solidFill>
              <a:latin typeface="HP Simplified Light" panose="020B0406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719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83843" y="269477"/>
            <a:ext cx="11024315" cy="830997"/>
          </a:xfrm>
          <a:prstGeom prst="rect">
            <a:avLst/>
          </a:prstGeom>
          <a:solidFill>
            <a:srgbClr val="0070C0">
              <a:alpha val="50196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4800" b="1" dirty="0" smtClean="0">
                <a:solidFill>
                  <a:schemeClr val="bg1"/>
                </a:solidFill>
                <a:latin typeface="HP Simplified Light" panose="020B0406020204020204" pitchFamily="34" charset="0"/>
              </a:rPr>
              <a:t>MIDDLEWARE</a:t>
            </a:r>
            <a:endParaRPr lang="es-MX" sz="4800" b="1" dirty="0">
              <a:solidFill>
                <a:schemeClr val="bg1"/>
              </a:solidFill>
              <a:latin typeface="HP Simplified Light" panose="020B0406020204020204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583843" y="1280778"/>
            <a:ext cx="11024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 err="1">
                <a:latin typeface="HP Simplified Light" panose="020B0406020204020204" pitchFamily="34" charset="0"/>
              </a:rPr>
              <a:t>a</a:t>
            </a:r>
            <a:r>
              <a:rPr lang="es-MX" sz="4000" b="1" dirty="0" err="1" smtClean="0">
                <a:latin typeface="HP Simplified Light" panose="020B0406020204020204" pitchFamily="34" charset="0"/>
              </a:rPr>
              <a:t>pp.</a:t>
            </a:r>
            <a:r>
              <a:rPr lang="es-MX" sz="40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use</a:t>
            </a:r>
            <a:r>
              <a:rPr lang="es-MX" sz="40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 middleware )</a:t>
            </a:r>
            <a:endParaRPr lang="es-MX" sz="4000" b="1" dirty="0">
              <a:solidFill>
                <a:srgbClr val="00B0F0"/>
              </a:solidFill>
              <a:latin typeface="HP Simplified Light" panose="020B0406020204020204" pitchFamily="34" charset="0"/>
            </a:endParaRPr>
          </a:p>
        </p:txBody>
      </p:sp>
      <p:grpSp>
        <p:nvGrpSpPr>
          <p:cNvPr id="13" name="Grupo 12"/>
          <p:cNvGrpSpPr/>
          <p:nvPr/>
        </p:nvGrpSpPr>
        <p:grpSpPr>
          <a:xfrm>
            <a:off x="583842" y="2079513"/>
            <a:ext cx="11024315" cy="1418560"/>
            <a:chOff x="583843" y="1865553"/>
            <a:chExt cx="11024315" cy="1418560"/>
          </a:xfrm>
        </p:grpSpPr>
        <p:sp>
          <p:nvSpPr>
            <p:cNvPr id="3" name="Rectángulo 2"/>
            <p:cNvSpPr/>
            <p:nvPr/>
          </p:nvSpPr>
          <p:spPr>
            <a:xfrm>
              <a:off x="583843" y="2201346"/>
              <a:ext cx="3258355" cy="746974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2400" dirty="0" smtClean="0">
                  <a:solidFill>
                    <a:schemeClr val="tx1"/>
                  </a:solidFill>
                  <a:latin typeface="HP Simplified Light" panose="020B0406020204020204" pitchFamily="34" charset="0"/>
                </a:rPr>
                <a:t>REQUEST</a:t>
              </a:r>
              <a:endParaRPr lang="es-MX" sz="2400" dirty="0">
                <a:solidFill>
                  <a:schemeClr val="tx1"/>
                </a:solidFill>
                <a:latin typeface="HP Simplified Light" panose="020B0406020204020204" pitchFamily="34" charset="0"/>
              </a:endParaRPr>
            </a:p>
          </p:txBody>
        </p:sp>
        <p:sp>
          <p:nvSpPr>
            <p:cNvPr id="7" name="Rectángulo 6"/>
            <p:cNvSpPr/>
            <p:nvPr/>
          </p:nvSpPr>
          <p:spPr>
            <a:xfrm>
              <a:off x="8349803" y="2201346"/>
              <a:ext cx="3258355" cy="746974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2400" dirty="0" smtClean="0">
                  <a:solidFill>
                    <a:schemeClr val="tx1"/>
                  </a:solidFill>
                  <a:latin typeface="HP Simplified Light" panose="020B0406020204020204" pitchFamily="34" charset="0"/>
                </a:rPr>
                <a:t>RESPONSE</a:t>
              </a:r>
              <a:endParaRPr lang="es-MX" sz="2400" dirty="0">
                <a:solidFill>
                  <a:schemeClr val="tx1"/>
                </a:solidFill>
                <a:latin typeface="HP Simplified Light" panose="020B0406020204020204" pitchFamily="34" charset="0"/>
              </a:endParaRPr>
            </a:p>
          </p:txBody>
        </p:sp>
        <p:sp>
          <p:nvSpPr>
            <p:cNvPr id="9" name="Rombo 8"/>
            <p:cNvSpPr/>
            <p:nvPr/>
          </p:nvSpPr>
          <p:spPr>
            <a:xfrm>
              <a:off x="5016000" y="1865553"/>
              <a:ext cx="2160000" cy="1418560"/>
            </a:xfrm>
            <a:prstGeom prst="diamond">
              <a:avLst/>
            </a:prstGeom>
            <a:solidFill>
              <a:srgbClr val="00B0F0">
                <a:alpha val="40000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s-MX" sz="1400" dirty="0" smtClean="0">
                  <a:solidFill>
                    <a:schemeClr val="tx1"/>
                  </a:solidFill>
                  <a:latin typeface="HP Simplified Light" panose="020B0406020204020204" pitchFamily="34" charset="0"/>
                </a:rPr>
                <a:t>MIDDLEWARE</a:t>
              </a:r>
              <a:endParaRPr lang="es-MX" sz="1400" dirty="0">
                <a:solidFill>
                  <a:schemeClr val="tx1"/>
                </a:solidFill>
                <a:latin typeface="HP Simplified Light" panose="020B0406020204020204" pitchFamily="34" charset="0"/>
              </a:endParaRPr>
            </a:p>
          </p:txBody>
        </p:sp>
        <p:cxnSp>
          <p:nvCxnSpPr>
            <p:cNvPr id="11" name="Conector recto de flecha 10"/>
            <p:cNvCxnSpPr>
              <a:stCxn id="3" idx="3"/>
              <a:endCxn id="9" idx="1"/>
            </p:cNvCxnSpPr>
            <p:nvPr/>
          </p:nvCxnSpPr>
          <p:spPr>
            <a:xfrm>
              <a:off x="3842198" y="2574833"/>
              <a:ext cx="11738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ector recto de flecha 11"/>
            <p:cNvCxnSpPr/>
            <p:nvPr/>
          </p:nvCxnSpPr>
          <p:spPr>
            <a:xfrm>
              <a:off x="7176001" y="2558866"/>
              <a:ext cx="11738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CuadroTexto 13"/>
          <p:cNvSpPr txBox="1"/>
          <p:nvPr/>
        </p:nvSpPr>
        <p:spPr>
          <a:xfrm>
            <a:off x="583842" y="3588922"/>
            <a:ext cx="1102431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3"/>
            <a:r>
              <a:rPr lang="es-MX" sz="3200" b="1" dirty="0" err="1">
                <a:latin typeface="HP Simplified Light" panose="020B0406020204020204" pitchFamily="34" charset="0"/>
              </a:rPr>
              <a:t>f</a:t>
            </a:r>
            <a:r>
              <a:rPr lang="es-MX" sz="3200" b="1" dirty="0" err="1" smtClean="0">
                <a:latin typeface="HP Simplified Light" panose="020B0406020204020204" pitchFamily="34" charset="0"/>
              </a:rPr>
              <a:t>unction</a:t>
            </a:r>
            <a:r>
              <a:rPr lang="es-MX" sz="3200" b="1" dirty="0" smtClean="0">
                <a:latin typeface="HP Simplified Light" panose="020B0406020204020204" pitchFamily="34" charset="0"/>
              </a:rPr>
              <a:t> log(</a:t>
            </a:r>
            <a:r>
              <a:rPr lang="es-MX" sz="3200" b="1" dirty="0" err="1" smtClean="0">
                <a:latin typeface="HP Simplified Light" panose="020B0406020204020204" pitchFamily="34" charset="0"/>
              </a:rPr>
              <a:t>req</a:t>
            </a:r>
            <a:r>
              <a:rPr lang="es-MX" sz="3200" b="1" dirty="0" smtClean="0">
                <a:latin typeface="HP Simplified Light" panose="020B0406020204020204" pitchFamily="34" charset="0"/>
              </a:rPr>
              <a:t>, res,</a:t>
            </a:r>
            <a:r>
              <a:rPr lang="es-MX" sz="32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 </a:t>
            </a:r>
            <a:r>
              <a:rPr lang="es-MX" sz="32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next</a:t>
            </a:r>
            <a:r>
              <a:rPr lang="es-MX" sz="32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 </a:t>
            </a:r>
            <a:r>
              <a:rPr lang="es-MX" sz="3200" b="1" dirty="0" smtClean="0">
                <a:latin typeface="HP Simplified Light" panose="020B0406020204020204" pitchFamily="34" charset="0"/>
              </a:rPr>
              <a:t>){</a:t>
            </a:r>
          </a:p>
          <a:p>
            <a:pPr lvl="4"/>
            <a:r>
              <a:rPr lang="es-MX" sz="3200" dirty="0" smtClean="0">
                <a:solidFill>
                  <a:schemeClr val="bg1">
                    <a:lumMod val="65000"/>
                  </a:schemeClr>
                </a:solidFill>
                <a:latin typeface="HP Simplified Light" panose="020B0406020204020204" pitchFamily="34" charset="0"/>
              </a:rPr>
              <a:t>//Cosas que hacer antes de llegar a la petición de ruta</a:t>
            </a:r>
          </a:p>
          <a:p>
            <a:pPr lvl="4"/>
            <a:r>
              <a:rPr lang="es-MX" sz="3200" b="1" dirty="0" err="1">
                <a:solidFill>
                  <a:srgbClr val="00B0F0"/>
                </a:solidFill>
                <a:latin typeface="HP Simplified Light" panose="020B0406020204020204" pitchFamily="34" charset="0"/>
              </a:rPr>
              <a:t>n</a:t>
            </a:r>
            <a:r>
              <a:rPr lang="es-MX" sz="32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ext</a:t>
            </a:r>
            <a:r>
              <a:rPr lang="es-MX" sz="32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()</a:t>
            </a:r>
            <a:endParaRPr lang="es-MX" sz="3200" b="1" dirty="0">
              <a:solidFill>
                <a:srgbClr val="00B0F0"/>
              </a:solidFill>
              <a:latin typeface="HP Simplified Light" panose="020B0406020204020204" pitchFamily="34" charset="0"/>
            </a:endParaRPr>
          </a:p>
          <a:p>
            <a:pPr lvl="3"/>
            <a:r>
              <a:rPr lang="es-MX" sz="3200" b="1" dirty="0" smtClean="0">
                <a:latin typeface="HP Simplified Light" panose="020B0406020204020204" pitchFamily="34" charset="0"/>
              </a:rPr>
              <a:t>}</a:t>
            </a:r>
            <a:endParaRPr lang="es-MX" sz="3200" b="1" dirty="0">
              <a:solidFill>
                <a:srgbClr val="00B0F0"/>
              </a:solidFill>
              <a:latin typeface="HP Simplified Light" panose="020B0406020204020204" pitchFamily="34" charset="0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583842" y="5651025"/>
            <a:ext cx="110243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 err="1">
                <a:latin typeface="HP Simplified Light" panose="020B0406020204020204" pitchFamily="34" charset="0"/>
              </a:rPr>
              <a:t>a</a:t>
            </a:r>
            <a:r>
              <a:rPr lang="es-MX" sz="3200" b="1" dirty="0" err="1" smtClean="0">
                <a:latin typeface="HP Simplified Light" panose="020B0406020204020204" pitchFamily="34" charset="0"/>
              </a:rPr>
              <a:t>pp.</a:t>
            </a:r>
            <a:r>
              <a:rPr lang="es-MX" sz="32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use</a:t>
            </a:r>
            <a:r>
              <a:rPr lang="es-MX" sz="32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 log )</a:t>
            </a:r>
          </a:p>
          <a:p>
            <a:pPr algn="ctr"/>
            <a:r>
              <a:rPr lang="es-MX" sz="3200" b="1" dirty="0">
                <a:latin typeface="HP Simplified Light" panose="020B0406020204020204" pitchFamily="34" charset="0"/>
              </a:rPr>
              <a:t>ó</a:t>
            </a:r>
            <a:r>
              <a:rPr lang="es-MX" sz="3200" b="1" dirty="0" smtClean="0">
                <a:latin typeface="HP Simplified Light" panose="020B0406020204020204" pitchFamily="34" charset="0"/>
              </a:rPr>
              <a:t> antes del controlador de una ruta</a:t>
            </a:r>
            <a:endParaRPr lang="es-MX" sz="3200" b="1" dirty="0">
              <a:latin typeface="HP Simplified Light" panose="020B0406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295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83843" y="269477"/>
            <a:ext cx="11024315" cy="830997"/>
          </a:xfrm>
          <a:prstGeom prst="rect">
            <a:avLst/>
          </a:prstGeom>
          <a:solidFill>
            <a:srgbClr val="0070C0">
              <a:alpha val="50196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4800" b="1" dirty="0" smtClean="0">
                <a:solidFill>
                  <a:schemeClr val="bg1"/>
                </a:solidFill>
                <a:latin typeface="HP Simplified Light" panose="020B0406020204020204" pitchFamily="34" charset="0"/>
              </a:rPr>
              <a:t>AJUSTES</a:t>
            </a:r>
            <a:endParaRPr lang="es-MX" sz="4800" b="1" dirty="0">
              <a:solidFill>
                <a:schemeClr val="bg1"/>
              </a:solidFill>
              <a:latin typeface="HP Simplified Light" panose="020B0406020204020204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583842" y="2001995"/>
            <a:ext cx="11024315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 err="1" smtClean="0">
                <a:latin typeface="HP Simplified Light" panose="020B0406020204020204" pitchFamily="34" charset="0"/>
              </a:rPr>
              <a:t>app</a:t>
            </a:r>
            <a:r>
              <a:rPr lang="es-MX" sz="40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.set</a:t>
            </a:r>
            <a:r>
              <a:rPr lang="es-MX" sz="40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 nombre, valor )</a:t>
            </a:r>
          </a:p>
          <a:p>
            <a:pPr algn="ctr"/>
            <a:r>
              <a:rPr lang="es-MX" sz="4000" b="1" dirty="0" err="1" smtClean="0">
                <a:latin typeface="HP Simplified Light" panose="020B0406020204020204" pitchFamily="34" charset="0"/>
              </a:rPr>
              <a:t>app</a:t>
            </a:r>
            <a:r>
              <a:rPr lang="es-MX" sz="40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.get</a:t>
            </a:r>
            <a:r>
              <a:rPr lang="es-MX" sz="40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 nombre )</a:t>
            </a:r>
          </a:p>
          <a:p>
            <a:pPr algn="ctr"/>
            <a:endParaRPr lang="es-MX" sz="3200" b="1" dirty="0" smtClean="0">
              <a:latin typeface="HP Simplified Light" panose="020B0406020204020204" pitchFamily="34" charset="0"/>
            </a:endParaRPr>
          </a:p>
          <a:p>
            <a:pPr algn="ctr"/>
            <a:endParaRPr lang="es-MX" sz="3200" b="1" dirty="0" smtClean="0">
              <a:latin typeface="HP Simplified Light" panose="020B0406020204020204" pitchFamily="34" charset="0"/>
            </a:endParaRPr>
          </a:p>
          <a:p>
            <a:pPr algn="ctr"/>
            <a:r>
              <a:rPr lang="es-MX" sz="3200" dirty="0" err="1" smtClean="0">
                <a:latin typeface="HP Simplified Light" panose="020B0406020204020204" pitchFamily="34" charset="0"/>
              </a:rPr>
              <a:t>app.</a:t>
            </a:r>
            <a:r>
              <a:rPr lang="es-MX" sz="32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set</a:t>
            </a:r>
            <a:r>
              <a:rPr lang="es-MX" sz="32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</a:t>
            </a:r>
            <a:r>
              <a:rPr lang="es-MX" sz="3200" dirty="0" smtClean="0">
                <a:latin typeface="HP Simplified Light" panose="020B0406020204020204" pitchFamily="34" charset="0"/>
              </a:rPr>
              <a:t>‘</a:t>
            </a:r>
            <a:r>
              <a:rPr lang="es-MX" sz="3200" dirty="0" err="1" smtClean="0">
                <a:latin typeface="HP Simplified Light" panose="020B0406020204020204" pitchFamily="34" charset="0"/>
              </a:rPr>
              <a:t>appName</a:t>
            </a:r>
            <a:r>
              <a:rPr lang="es-MX" sz="3200" dirty="0" smtClean="0">
                <a:latin typeface="HP Simplified Light" panose="020B0406020204020204" pitchFamily="34" charset="0"/>
              </a:rPr>
              <a:t>’, ‘</a:t>
            </a:r>
            <a:r>
              <a:rPr lang="es-MX" sz="3200" dirty="0" err="1" smtClean="0">
                <a:latin typeface="HP Simplified Light" panose="020B0406020204020204" pitchFamily="34" charset="0"/>
              </a:rPr>
              <a:t>MiPrimeraAplicación</a:t>
            </a:r>
            <a:r>
              <a:rPr lang="es-MX" sz="3200" dirty="0" smtClean="0">
                <a:latin typeface="HP Simplified Light" panose="020B0406020204020204" pitchFamily="34" charset="0"/>
              </a:rPr>
              <a:t>’ </a:t>
            </a:r>
            <a:r>
              <a:rPr lang="es-MX" sz="32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)</a:t>
            </a:r>
            <a:endParaRPr lang="es-MX" sz="3200" b="1" dirty="0">
              <a:solidFill>
                <a:srgbClr val="00B0F0"/>
              </a:solidFill>
              <a:latin typeface="HP Simplified Light" panose="020B0406020204020204" pitchFamily="34" charset="0"/>
            </a:endParaRPr>
          </a:p>
          <a:p>
            <a:pPr algn="ctr"/>
            <a:r>
              <a:rPr lang="es-MX" sz="3200" dirty="0" err="1">
                <a:latin typeface="HP Simplified Light" panose="020B0406020204020204" pitchFamily="34" charset="0"/>
              </a:rPr>
              <a:t>app.</a:t>
            </a:r>
            <a:r>
              <a:rPr lang="es-MX" sz="3200" b="1" dirty="0" err="1">
                <a:solidFill>
                  <a:srgbClr val="00B0F0"/>
                </a:solidFill>
                <a:latin typeface="HP Simplified Light" panose="020B0406020204020204" pitchFamily="34" charset="0"/>
              </a:rPr>
              <a:t>set</a:t>
            </a:r>
            <a:r>
              <a:rPr lang="es-MX" sz="3200" b="1" dirty="0">
                <a:solidFill>
                  <a:srgbClr val="00B0F0"/>
                </a:solidFill>
                <a:latin typeface="HP Simplified Light" panose="020B0406020204020204" pitchFamily="34" charset="0"/>
              </a:rPr>
              <a:t>( </a:t>
            </a:r>
            <a:r>
              <a:rPr lang="es-MX" sz="3200" dirty="0" smtClean="0">
                <a:latin typeface="HP Simplified Light" panose="020B0406020204020204" pitchFamily="34" charset="0"/>
              </a:rPr>
              <a:t>‘puerto’, 5000 </a:t>
            </a:r>
            <a:r>
              <a:rPr lang="es-MX" sz="3200" b="1" dirty="0">
                <a:solidFill>
                  <a:srgbClr val="00B0F0"/>
                </a:solidFill>
                <a:latin typeface="HP Simplified Light" panose="020B0406020204020204" pitchFamily="34" charset="0"/>
              </a:rPr>
              <a:t>)</a:t>
            </a:r>
          </a:p>
          <a:p>
            <a:pPr algn="ctr"/>
            <a:r>
              <a:rPr lang="es-MX" sz="3200" dirty="0" err="1">
                <a:latin typeface="HP Simplified Light" panose="020B0406020204020204" pitchFamily="34" charset="0"/>
              </a:rPr>
              <a:t>app.</a:t>
            </a:r>
            <a:r>
              <a:rPr lang="es-MX" sz="3200" b="1" dirty="0" err="1">
                <a:solidFill>
                  <a:srgbClr val="00B0F0"/>
                </a:solidFill>
                <a:latin typeface="HP Simplified Light" panose="020B0406020204020204" pitchFamily="34" charset="0"/>
              </a:rPr>
              <a:t>set</a:t>
            </a:r>
            <a:r>
              <a:rPr lang="es-MX" sz="3200" b="1" dirty="0">
                <a:solidFill>
                  <a:srgbClr val="00B0F0"/>
                </a:solidFill>
                <a:latin typeface="HP Simplified Light" panose="020B0406020204020204" pitchFamily="34" charset="0"/>
              </a:rPr>
              <a:t>( </a:t>
            </a:r>
            <a:r>
              <a:rPr lang="es-MX" sz="3200" dirty="0" smtClean="0">
                <a:latin typeface="HP Simplified Light" panose="020B0406020204020204" pitchFamily="34" charset="0"/>
              </a:rPr>
              <a:t>‘</a:t>
            </a:r>
            <a:r>
              <a:rPr lang="es-MX" sz="3200" dirty="0" err="1" smtClean="0">
                <a:latin typeface="HP Simplified Light" panose="020B0406020204020204" pitchFamily="34" charset="0"/>
              </a:rPr>
              <a:t>view</a:t>
            </a:r>
            <a:r>
              <a:rPr lang="es-MX" sz="3200" dirty="0" smtClean="0">
                <a:latin typeface="HP Simplified Light" panose="020B0406020204020204" pitchFamily="34" charset="0"/>
              </a:rPr>
              <a:t> </a:t>
            </a:r>
            <a:r>
              <a:rPr lang="es-MX" sz="3200" dirty="0" err="1" smtClean="0">
                <a:latin typeface="HP Simplified Light" panose="020B0406020204020204" pitchFamily="34" charset="0"/>
              </a:rPr>
              <a:t>engine</a:t>
            </a:r>
            <a:r>
              <a:rPr lang="es-MX" sz="3200" dirty="0" smtClean="0">
                <a:latin typeface="HP Simplified Light" panose="020B0406020204020204" pitchFamily="34" charset="0"/>
              </a:rPr>
              <a:t>’, ‘</a:t>
            </a:r>
            <a:r>
              <a:rPr lang="es-MX" sz="3200" dirty="0" err="1" smtClean="0">
                <a:latin typeface="HP Simplified Light" panose="020B0406020204020204" pitchFamily="34" charset="0"/>
              </a:rPr>
              <a:t>ejs</a:t>
            </a:r>
            <a:r>
              <a:rPr lang="es-MX" sz="3200" dirty="0" smtClean="0">
                <a:latin typeface="HP Simplified Light" panose="020B0406020204020204" pitchFamily="34" charset="0"/>
              </a:rPr>
              <a:t>’</a:t>
            </a:r>
            <a:r>
              <a:rPr lang="es-MX" sz="32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 )</a:t>
            </a:r>
            <a:endParaRPr lang="es-MX" sz="3200" b="1" dirty="0">
              <a:solidFill>
                <a:srgbClr val="00B0F0"/>
              </a:solidFill>
              <a:latin typeface="HP Simplified Light" panose="020B0406020204020204" pitchFamily="34" charset="0"/>
            </a:endParaRPr>
          </a:p>
          <a:p>
            <a:pPr algn="ctr"/>
            <a:endParaRPr lang="es-MX" sz="3200" b="1" dirty="0">
              <a:latin typeface="HP Simplified Light" panose="020B0406020204020204" pitchFamily="34" charset="0"/>
            </a:endParaRPr>
          </a:p>
          <a:p>
            <a:pPr algn="ctr"/>
            <a:endParaRPr lang="es-MX" sz="3200" b="1" dirty="0" smtClean="0">
              <a:latin typeface="HP Simplified Light" panose="020B0406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808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-20201019-WA009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1998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070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157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3743077" y="200214"/>
            <a:ext cx="8234276" cy="61233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3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NODE JS</a:t>
            </a:r>
          </a:p>
          <a:p>
            <a:pPr algn="ctr"/>
            <a:r>
              <a:rPr lang="es-MX" sz="36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Brigada Paraíso</a:t>
            </a:r>
          </a:p>
          <a:p>
            <a:pPr algn="ctr"/>
            <a:r>
              <a:rPr lang="es-MX" sz="4800" u="sng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Aylin Yepez</a:t>
            </a:r>
          </a:p>
          <a:p>
            <a:pPr algn="ctr"/>
            <a:r>
              <a:rPr lang="es-MX" sz="6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2020</a:t>
            </a:r>
            <a:endParaRPr lang="es-MX" sz="48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Light SemiCondensed" panose="020B0502040204020203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40" y="1230227"/>
            <a:ext cx="3689702" cy="406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337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83843" y="243513"/>
            <a:ext cx="11024315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 smtClean="0">
                <a:latin typeface="HP Simplified Light" panose="020B0406020204020204" pitchFamily="34" charset="0"/>
              </a:rPr>
              <a:t>Iniciar proyecto</a:t>
            </a:r>
          </a:p>
          <a:p>
            <a:pPr algn="ctr"/>
            <a:r>
              <a:rPr lang="es-MX" sz="4400" b="1" dirty="0" err="1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npm</a:t>
            </a:r>
            <a:r>
              <a:rPr lang="es-MX" sz="4400" b="1" dirty="0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 </a:t>
            </a:r>
            <a:r>
              <a:rPr lang="es-MX" sz="4400" b="1" dirty="0" err="1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init</a:t>
            </a:r>
            <a:endParaRPr lang="es-MX" sz="4400" b="1" dirty="0" smtClean="0">
              <a:solidFill>
                <a:schemeClr val="accent6"/>
              </a:solidFill>
              <a:latin typeface="HP Simplified Light" panose="020B0406020204020204" pitchFamily="34" charset="0"/>
            </a:endParaRPr>
          </a:p>
          <a:p>
            <a:pPr algn="ctr"/>
            <a:endParaRPr lang="es-MX" sz="2400" dirty="0" smtClean="0">
              <a:latin typeface="HP Simplified Light" panose="020B0406020204020204" pitchFamily="34" charset="0"/>
            </a:endParaRPr>
          </a:p>
          <a:p>
            <a:pPr algn="ctr"/>
            <a:r>
              <a:rPr lang="es-MX" sz="2400" dirty="0" smtClean="0">
                <a:latin typeface="HP Simplified Light" panose="020B0406020204020204" pitchFamily="34" charset="0"/>
              </a:rPr>
              <a:t>Requerir librerías predefinidas</a:t>
            </a:r>
          </a:p>
          <a:p>
            <a:pPr algn="ctr"/>
            <a:r>
              <a:rPr lang="es-MX" sz="3200" dirty="0" err="1" smtClean="0">
                <a:latin typeface="HP Simplified Light" panose="020B0406020204020204" pitchFamily="34" charset="0"/>
              </a:rPr>
              <a:t>const</a:t>
            </a:r>
            <a:r>
              <a:rPr lang="es-MX" sz="3200" dirty="0" smtClean="0">
                <a:latin typeface="HP Simplified Light" panose="020B0406020204020204" pitchFamily="34" charset="0"/>
              </a:rPr>
              <a:t> </a:t>
            </a:r>
            <a:r>
              <a:rPr lang="es-MX" sz="3200" dirty="0" err="1" smtClean="0">
                <a:latin typeface="HP Simplified Light" panose="020B0406020204020204" pitchFamily="34" charset="0"/>
              </a:rPr>
              <a:t>fs</a:t>
            </a:r>
            <a:r>
              <a:rPr lang="es-MX" sz="3200" dirty="0" smtClean="0">
                <a:latin typeface="HP Simplified Light" panose="020B0406020204020204" pitchFamily="34" charset="0"/>
              </a:rPr>
              <a:t> = </a:t>
            </a:r>
            <a:r>
              <a:rPr lang="es-MX" sz="3200" b="1" dirty="0" err="1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require</a:t>
            </a:r>
            <a:r>
              <a:rPr lang="es-MX" sz="3200" b="1" dirty="0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(</a:t>
            </a:r>
            <a:r>
              <a:rPr lang="es-MX" sz="3200" dirty="0" smtClean="0">
                <a:latin typeface="HP Simplified Light" panose="020B0406020204020204" pitchFamily="34" charset="0"/>
              </a:rPr>
              <a:t>‘</a:t>
            </a:r>
            <a:r>
              <a:rPr lang="es-MX" sz="3200" dirty="0" err="1" smtClean="0">
                <a:latin typeface="HP Simplified Light" panose="020B0406020204020204" pitchFamily="34" charset="0"/>
              </a:rPr>
              <a:t>fs</a:t>
            </a:r>
            <a:r>
              <a:rPr lang="es-MX" sz="3200" dirty="0" smtClean="0">
                <a:latin typeface="HP Simplified Light" panose="020B0406020204020204" pitchFamily="34" charset="0"/>
              </a:rPr>
              <a:t>’</a:t>
            </a:r>
            <a:r>
              <a:rPr lang="es-MX" sz="3200" b="1" dirty="0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)</a:t>
            </a:r>
          </a:p>
          <a:p>
            <a:pPr algn="just"/>
            <a:endParaRPr lang="es-MX" sz="2400" dirty="0">
              <a:latin typeface="HP Simplified Light" panose="020B0406020204020204" pitchFamily="34" charset="0"/>
            </a:endParaRPr>
          </a:p>
          <a:p>
            <a:pPr algn="just"/>
            <a:r>
              <a:rPr lang="es-MX" sz="2400" dirty="0" smtClean="0">
                <a:latin typeface="HP Simplified Light" panose="020B0406020204020204" pitchFamily="34" charset="0"/>
              </a:rPr>
              <a:t>Hacer mi propia librería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s-MX" sz="2400" dirty="0" smtClean="0">
                <a:latin typeface="HP Simplified Light" panose="020B0406020204020204" pitchFamily="34" charset="0"/>
              </a:rPr>
              <a:t>        Declaramos funciones y variables como en un .</a:t>
            </a:r>
            <a:r>
              <a:rPr lang="es-MX" sz="2400" dirty="0" err="1" smtClean="0">
                <a:latin typeface="HP Simplified Light" panose="020B0406020204020204" pitchFamily="34" charset="0"/>
              </a:rPr>
              <a:t>js</a:t>
            </a:r>
            <a:r>
              <a:rPr lang="es-MX" sz="2400" dirty="0" smtClean="0">
                <a:latin typeface="HP Simplified Light" panose="020B0406020204020204" pitchFamily="34" charset="0"/>
              </a:rPr>
              <a:t> cualquiera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s-MX" sz="2400" dirty="0" smtClean="0">
                <a:latin typeface="HP Simplified Light" panose="020B0406020204020204" pitchFamily="34" charset="0"/>
              </a:rPr>
              <a:t>        Exportamos los elementos que queremos que usen los demás </a:t>
            </a:r>
            <a:r>
              <a:rPr lang="es-MX" sz="2400" dirty="0" smtClean="0">
                <a:latin typeface="HP Simplified Light" panose="020B0406020204020204" pitchFamily="34" charset="0"/>
              </a:rPr>
              <a:t>archivos</a:t>
            </a:r>
            <a:endParaRPr lang="es-MX" sz="2400" dirty="0" smtClean="0">
              <a:latin typeface="HP Simplified Light" panose="020B0406020204020204" pitchFamily="34" charset="0"/>
            </a:endParaRPr>
          </a:p>
          <a:p>
            <a:pPr algn="ctr"/>
            <a:r>
              <a:rPr lang="es-MX" sz="2400" dirty="0" smtClean="0">
                <a:latin typeface="HP Simplified Light" panose="020B0406020204020204" pitchFamily="34" charset="0"/>
              </a:rPr>
              <a:t>Requerir mi propia librería</a:t>
            </a:r>
          </a:p>
          <a:p>
            <a:pPr algn="ctr"/>
            <a:r>
              <a:rPr lang="es-MX" sz="3200" dirty="0" err="1" smtClean="0">
                <a:latin typeface="HP Simplified Light" panose="020B0406020204020204" pitchFamily="34" charset="0"/>
              </a:rPr>
              <a:t>const</a:t>
            </a:r>
            <a:r>
              <a:rPr lang="es-MX" sz="3200" dirty="0" smtClean="0">
                <a:latin typeface="HP Simplified Light" panose="020B0406020204020204" pitchFamily="34" charset="0"/>
              </a:rPr>
              <a:t> </a:t>
            </a:r>
            <a:r>
              <a:rPr lang="es-MX" sz="3200" dirty="0" err="1" smtClean="0">
                <a:latin typeface="HP Simplified Light" panose="020B0406020204020204" pitchFamily="34" charset="0"/>
              </a:rPr>
              <a:t>nomLibreria</a:t>
            </a:r>
            <a:r>
              <a:rPr lang="es-MX" sz="3200" dirty="0" smtClean="0">
                <a:latin typeface="HP Simplified Light" panose="020B0406020204020204" pitchFamily="34" charset="0"/>
              </a:rPr>
              <a:t> = </a:t>
            </a:r>
            <a:r>
              <a:rPr lang="es-MX" sz="3200" b="1" dirty="0" err="1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require</a:t>
            </a:r>
            <a:r>
              <a:rPr lang="es-MX" sz="3200" b="1" dirty="0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(</a:t>
            </a:r>
            <a:r>
              <a:rPr lang="es-MX" sz="3200" b="1" dirty="0" err="1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rutaAMiLibreria</a:t>
            </a:r>
            <a:r>
              <a:rPr lang="es-MX" sz="3200" b="1" dirty="0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)</a:t>
            </a:r>
          </a:p>
          <a:p>
            <a:pPr algn="ctr"/>
            <a:endParaRPr lang="es-MX" sz="3200" b="1" dirty="0" smtClean="0">
              <a:solidFill>
                <a:schemeClr val="accent6"/>
              </a:solidFill>
              <a:latin typeface="HP Simplified Light" panose="020B0406020204020204" pitchFamily="34" charset="0"/>
            </a:endParaRPr>
          </a:p>
          <a:p>
            <a:pPr algn="ctr"/>
            <a:r>
              <a:rPr lang="es-MX" sz="2400" dirty="0" smtClean="0">
                <a:latin typeface="HP Simplified Light" panose="020B0406020204020204" pitchFamily="34" charset="0"/>
              </a:rPr>
              <a:t>Ejecutar archivo</a:t>
            </a:r>
            <a:endParaRPr lang="es-MX" sz="2400" dirty="0">
              <a:latin typeface="HP Simplified Light" panose="020B0406020204020204" pitchFamily="34" charset="0"/>
            </a:endParaRPr>
          </a:p>
          <a:p>
            <a:pPr algn="ctr"/>
            <a:r>
              <a:rPr lang="es-MX" sz="3200" b="1" dirty="0" err="1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node</a:t>
            </a:r>
            <a:r>
              <a:rPr lang="es-MX" sz="3200" b="1" dirty="0" smtClean="0">
                <a:solidFill>
                  <a:schemeClr val="accent6"/>
                </a:solidFill>
                <a:latin typeface="HP Simplified Light" panose="020B0406020204020204" pitchFamily="34" charset="0"/>
              </a:rPr>
              <a:t> </a:t>
            </a:r>
            <a:r>
              <a:rPr lang="es-MX" sz="3200" dirty="0" smtClean="0">
                <a:latin typeface="HP Simplified Light" panose="020B0406020204020204" pitchFamily="34" charset="0"/>
              </a:rPr>
              <a:t>nombreArchivo.js </a:t>
            </a:r>
            <a:r>
              <a:rPr lang="es-MX" sz="3200" dirty="0" smtClean="0">
                <a:latin typeface="HP Simplified Light" panose="020B0406020204020204" pitchFamily="34" charset="0"/>
              </a:rPr>
              <a:t> </a:t>
            </a:r>
            <a:endParaRPr lang="es-MX" sz="3200" dirty="0">
              <a:latin typeface="HP Simplified Light" panose="020B0406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859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300507" y="3554569"/>
            <a:ext cx="11590987" cy="29589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 smtClean="0">
                <a:ln w="0"/>
                <a:solidFill>
                  <a:schemeClr val="tx1"/>
                </a:solidFill>
                <a:latin typeface="Bahnschrift Light SemiCondensed" panose="020B0502040204020203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Brigada </a:t>
            </a:r>
            <a:r>
              <a:rPr lang="es-MX" sz="3600" dirty="0" smtClean="0">
                <a:ln w="0"/>
                <a:solidFill>
                  <a:schemeClr val="tx1"/>
                </a:solidFill>
                <a:latin typeface="Bahnschrift Light SemiCondensed" panose="020B0502040204020203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Paraíso</a:t>
            </a:r>
          </a:p>
          <a:p>
            <a:pPr algn="ctr"/>
            <a:r>
              <a:rPr lang="es-MX" sz="4800" u="sng" dirty="0" smtClean="0">
                <a:ln w="0"/>
                <a:solidFill>
                  <a:schemeClr val="tx1"/>
                </a:solidFill>
                <a:latin typeface="Bahnschrift Light SemiCondensed" panose="020B0502040204020203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Aylin Yepez</a:t>
            </a:r>
          </a:p>
          <a:p>
            <a:pPr algn="ctr"/>
            <a:r>
              <a:rPr lang="es-MX" sz="6000" dirty="0" smtClean="0">
                <a:ln w="0"/>
                <a:solidFill>
                  <a:schemeClr val="tx1"/>
                </a:solidFill>
                <a:latin typeface="Bahnschrift Light SemiCondensed" panose="020B0502040204020203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2020</a:t>
            </a:r>
            <a:endParaRPr lang="es-MX" sz="4800" dirty="0" smtClean="0">
              <a:ln w="0"/>
              <a:solidFill>
                <a:schemeClr val="tx1"/>
              </a:solidFill>
              <a:latin typeface="Bahnschrift Light SemiCondensed" panose="020B0502040204020203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164" y="1378041"/>
            <a:ext cx="7427171" cy="308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4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83843" y="1248272"/>
            <a:ext cx="1102431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 smtClean="0">
                <a:latin typeface="HP Simplified Light" panose="020B0406020204020204" pitchFamily="34" charset="0"/>
              </a:rPr>
              <a:t>1.	Agregar al proyecto</a:t>
            </a:r>
          </a:p>
          <a:p>
            <a:pPr algn="ctr"/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npm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 </a:t>
            </a:r>
            <a:r>
              <a:rPr lang="es-MX" sz="3600" b="1" dirty="0">
                <a:solidFill>
                  <a:srgbClr val="00B0F0"/>
                </a:solidFill>
                <a:latin typeface="HP Simplified Light" panose="020B0406020204020204" pitchFamily="34" charset="0"/>
              </a:rPr>
              <a:t>i 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express</a:t>
            </a:r>
            <a:endParaRPr lang="es-MX" sz="3600" dirty="0" smtClean="0">
              <a:latin typeface="HP Simplified Light" panose="020B0406020204020204" pitchFamily="34" charset="0"/>
            </a:endParaRPr>
          </a:p>
          <a:p>
            <a:r>
              <a:rPr lang="es-MX" sz="2400" dirty="0" smtClean="0">
                <a:latin typeface="HP Simplified Light" panose="020B0406020204020204" pitchFamily="34" charset="0"/>
              </a:rPr>
              <a:t>2.	Traer </a:t>
            </a:r>
            <a:r>
              <a:rPr lang="es-MX" sz="2400" dirty="0" err="1" smtClean="0">
                <a:latin typeface="HP Simplified Light" panose="020B0406020204020204" pitchFamily="34" charset="0"/>
              </a:rPr>
              <a:t>express</a:t>
            </a:r>
            <a:endParaRPr lang="es-MX" sz="2400" dirty="0" smtClean="0">
              <a:latin typeface="HP Simplified Light" panose="020B0406020204020204" pitchFamily="34" charset="0"/>
            </a:endParaRPr>
          </a:p>
          <a:p>
            <a:pPr algn="ctr"/>
            <a:r>
              <a:rPr lang="es-MX" sz="3600" dirty="0" err="1">
                <a:latin typeface="HP Simplified Light" panose="020B0406020204020204" pitchFamily="34" charset="0"/>
              </a:rPr>
              <a:t>c</a:t>
            </a:r>
            <a:r>
              <a:rPr lang="es-MX" sz="3600" dirty="0" err="1" smtClean="0">
                <a:latin typeface="HP Simplified Light" panose="020B0406020204020204" pitchFamily="34" charset="0"/>
              </a:rPr>
              <a:t>onst</a:t>
            </a:r>
            <a:r>
              <a:rPr lang="es-MX" sz="3600" dirty="0" smtClean="0">
                <a:latin typeface="HP Simplified Light" panose="020B0406020204020204" pitchFamily="34" charset="0"/>
              </a:rPr>
              <a:t> </a:t>
            </a:r>
            <a:r>
              <a:rPr lang="es-MX" sz="3600" dirty="0" err="1" smtClean="0">
                <a:latin typeface="HP Simplified Light" panose="020B0406020204020204" pitchFamily="34" charset="0"/>
              </a:rPr>
              <a:t>express</a:t>
            </a:r>
            <a:r>
              <a:rPr lang="es-MX" sz="3600" dirty="0" smtClean="0">
                <a:latin typeface="HP Simplified Light" panose="020B0406020204020204" pitchFamily="34" charset="0"/>
              </a:rPr>
              <a:t> = 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require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(‘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express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’)</a:t>
            </a:r>
          </a:p>
          <a:p>
            <a:r>
              <a:rPr lang="es-MX" sz="2400" dirty="0" smtClean="0">
                <a:latin typeface="HP Simplified Light" panose="020B0406020204020204" pitchFamily="34" charset="0"/>
              </a:rPr>
              <a:t>3.	Instanciar servidor (app)</a:t>
            </a:r>
          </a:p>
          <a:p>
            <a:pPr algn="ctr"/>
            <a:r>
              <a:rPr lang="es-MX" sz="3600" dirty="0" err="1">
                <a:latin typeface="HP Simplified Light" panose="020B0406020204020204" pitchFamily="34" charset="0"/>
              </a:rPr>
              <a:t>c</a:t>
            </a:r>
            <a:r>
              <a:rPr lang="es-MX" sz="3600" dirty="0" err="1" smtClean="0">
                <a:latin typeface="HP Simplified Light" panose="020B0406020204020204" pitchFamily="34" charset="0"/>
              </a:rPr>
              <a:t>onst</a:t>
            </a:r>
            <a:r>
              <a:rPr lang="es-MX" sz="3600" dirty="0" smtClean="0">
                <a:latin typeface="HP Simplified Light" panose="020B0406020204020204" pitchFamily="34" charset="0"/>
              </a:rPr>
              <a:t> app = 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express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()</a:t>
            </a:r>
          </a:p>
          <a:p>
            <a:r>
              <a:rPr lang="es-MX" sz="2400" dirty="0" smtClean="0">
                <a:latin typeface="HP Simplified Light" panose="020B0406020204020204" pitchFamily="34" charset="0"/>
              </a:rPr>
              <a:t>4.	Poner servidor a escuchar</a:t>
            </a:r>
          </a:p>
          <a:p>
            <a:pPr lvl="4"/>
            <a:r>
              <a:rPr lang="es-MX" sz="3600" b="1" dirty="0" err="1">
                <a:solidFill>
                  <a:srgbClr val="00B0F0"/>
                </a:solidFill>
                <a:latin typeface="HP Simplified Light" panose="020B0406020204020204" pitchFamily="34" charset="0"/>
              </a:rPr>
              <a:t>a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pp.listen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(</a:t>
            </a:r>
            <a:r>
              <a:rPr lang="es-MX" sz="3600" dirty="0" smtClean="0">
                <a:latin typeface="HP Simplified Light" panose="020B0406020204020204" pitchFamily="34" charset="0"/>
              </a:rPr>
              <a:t>puerto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, () =&gt; {</a:t>
            </a:r>
          </a:p>
          <a:p>
            <a:pPr lvl="4"/>
            <a:r>
              <a:rPr lang="es-MX" sz="3600" dirty="0" smtClean="0">
                <a:latin typeface="HP Simplified Light" panose="020B0406020204020204" pitchFamily="34" charset="0"/>
              </a:rPr>
              <a:t>	</a:t>
            </a:r>
            <a:r>
              <a:rPr lang="es-MX" sz="2800" dirty="0" smtClean="0">
                <a:solidFill>
                  <a:schemeClr val="bg1">
                    <a:lumMod val="50000"/>
                  </a:schemeClr>
                </a:solidFill>
                <a:latin typeface="HP Simplified Light" panose="020B0406020204020204" pitchFamily="34" charset="0"/>
              </a:rPr>
              <a:t>//Código cuando el servidor inicia</a:t>
            </a:r>
            <a:endParaRPr lang="es-MX" sz="3600" dirty="0" smtClean="0">
              <a:solidFill>
                <a:schemeClr val="bg1">
                  <a:lumMod val="50000"/>
                </a:schemeClr>
              </a:solidFill>
              <a:latin typeface="HP Simplified Light" panose="020B0406020204020204" pitchFamily="34" charset="0"/>
            </a:endParaRPr>
          </a:p>
          <a:p>
            <a:pPr lvl="4"/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})</a:t>
            </a:r>
          </a:p>
          <a:p>
            <a:r>
              <a:rPr lang="es-MX" sz="2400" dirty="0" smtClean="0">
                <a:latin typeface="HP Simplified Light" panose="020B0406020204020204" pitchFamily="34" charset="0"/>
              </a:rPr>
              <a:t>5.	(Hacer una ruta)</a:t>
            </a:r>
          </a:p>
        </p:txBody>
      </p:sp>
      <p:sp>
        <p:nvSpPr>
          <p:cNvPr id="2" name="CuadroTexto 1"/>
          <p:cNvSpPr txBox="1"/>
          <p:nvPr/>
        </p:nvSpPr>
        <p:spPr>
          <a:xfrm>
            <a:off x="583843" y="269477"/>
            <a:ext cx="11024315" cy="830997"/>
          </a:xfrm>
          <a:prstGeom prst="rect">
            <a:avLst/>
          </a:prstGeom>
          <a:solidFill>
            <a:srgbClr val="0070C0">
              <a:alpha val="50196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4800" b="1" dirty="0" smtClean="0">
                <a:solidFill>
                  <a:schemeClr val="bg1"/>
                </a:solidFill>
                <a:latin typeface="HP Simplified Light" panose="020B0406020204020204" pitchFamily="34" charset="0"/>
              </a:rPr>
              <a:t>CREAR SERVIDOR</a:t>
            </a:r>
            <a:endParaRPr lang="es-MX" sz="4800" b="1" dirty="0">
              <a:solidFill>
                <a:schemeClr val="bg1"/>
              </a:solidFill>
              <a:latin typeface="HP Simplified Light" panose="020B0406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013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83843" y="2249080"/>
            <a:ext cx="1102431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4"/>
            <a:r>
              <a:rPr lang="es-MX" sz="5400" dirty="0" err="1" smtClean="0">
                <a:latin typeface="HP Simplified Light" panose="020B0406020204020204" pitchFamily="34" charset="0"/>
              </a:rPr>
              <a:t>app.</a:t>
            </a:r>
            <a:r>
              <a:rPr lang="es-MX" sz="5400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get</a:t>
            </a:r>
            <a:r>
              <a:rPr lang="es-MX" sz="5400" dirty="0" smtClean="0">
                <a:latin typeface="HP Simplified Light" panose="020B0406020204020204" pitchFamily="34" charset="0"/>
              </a:rPr>
              <a:t>(’</a:t>
            </a:r>
            <a:r>
              <a:rPr lang="es-MX" sz="5400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/</a:t>
            </a:r>
            <a:r>
              <a:rPr lang="es-MX" sz="5400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user</a:t>
            </a:r>
            <a:r>
              <a:rPr lang="es-MX" sz="5400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/:id</a:t>
            </a:r>
            <a:r>
              <a:rPr lang="es-MX" sz="5400" dirty="0" smtClean="0">
                <a:latin typeface="HP Simplified Light" panose="020B0406020204020204" pitchFamily="34" charset="0"/>
              </a:rPr>
              <a:t>’, (</a:t>
            </a:r>
            <a:r>
              <a:rPr lang="es-MX" sz="5400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req</a:t>
            </a:r>
            <a:r>
              <a:rPr lang="es-MX" sz="5400" dirty="0" smtClean="0">
                <a:latin typeface="HP Simplified Light" panose="020B0406020204020204" pitchFamily="34" charset="0"/>
              </a:rPr>
              <a:t>, </a:t>
            </a:r>
            <a:r>
              <a:rPr lang="es-MX" sz="5400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res</a:t>
            </a:r>
            <a:r>
              <a:rPr lang="es-MX" sz="5400" dirty="0" smtClean="0">
                <a:latin typeface="HP Simplified Light" panose="020B0406020204020204" pitchFamily="34" charset="0"/>
              </a:rPr>
              <a:t>) =&gt; {</a:t>
            </a:r>
          </a:p>
          <a:p>
            <a:pPr lvl="4"/>
            <a:r>
              <a:rPr lang="es-MX" sz="5400" dirty="0" smtClean="0">
                <a:latin typeface="HP Simplified Light" panose="020B0406020204020204" pitchFamily="34" charset="0"/>
              </a:rPr>
              <a:t>	</a:t>
            </a:r>
            <a:r>
              <a:rPr lang="es-MX" sz="4400" dirty="0" err="1" smtClean="0">
                <a:latin typeface="HP Simplified Light" panose="020B0406020204020204" pitchFamily="34" charset="0"/>
              </a:rPr>
              <a:t>const</a:t>
            </a:r>
            <a:r>
              <a:rPr lang="es-MX" sz="4400" dirty="0" smtClean="0">
                <a:latin typeface="HP Simplified Light" panose="020B0406020204020204" pitchFamily="34" charset="0"/>
              </a:rPr>
              <a:t> id = req.params.id;</a:t>
            </a:r>
            <a:endParaRPr lang="es-MX" sz="5400" dirty="0" smtClean="0">
              <a:latin typeface="HP Simplified Light" panose="020B0406020204020204" pitchFamily="34" charset="0"/>
            </a:endParaRPr>
          </a:p>
          <a:p>
            <a:pPr lvl="4"/>
            <a:r>
              <a:rPr lang="es-MX" sz="5400" dirty="0" smtClean="0">
                <a:latin typeface="HP Simplified Light" panose="020B0406020204020204" pitchFamily="34" charset="0"/>
              </a:rPr>
              <a:t>})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583843" y="269477"/>
            <a:ext cx="11024315" cy="830997"/>
          </a:xfrm>
          <a:prstGeom prst="rect">
            <a:avLst/>
          </a:prstGeom>
          <a:solidFill>
            <a:srgbClr val="0070C0">
              <a:alpha val="50196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4800" b="1" dirty="0" smtClean="0">
                <a:solidFill>
                  <a:schemeClr val="bg1"/>
                </a:solidFill>
                <a:latin typeface="HP Simplified Light" panose="020B0406020204020204" pitchFamily="34" charset="0"/>
              </a:rPr>
              <a:t>RUTAS</a:t>
            </a:r>
            <a:endParaRPr lang="es-MX" sz="4800" b="1" dirty="0">
              <a:solidFill>
                <a:schemeClr val="bg1"/>
              </a:solidFill>
              <a:latin typeface="HP Simplified Light" panose="020B0406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505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583842" y="4091585"/>
            <a:ext cx="11024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 smtClean="0">
                <a:solidFill>
                  <a:srgbClr val="0070C0"/>
                </a:solidFill>
                <a:latin typeface="HP Simplified Light" panose="020B0406020204020204" pitchFamily="34" charset="0"/>
              </a:rPr>
              <a:t>RUTA</a:t>
            </a:r>
            <a:endParaRPr lang="es-MX" sz="4800" b="1" dirty="0">
              <a:solidFill>
                <a:srgbClr val="0070C0"/>
              </a:solidFill>
              <a:latin typeface="HP Simplified Light" panose="020B0406020204020204" pitchFamily="34" charset="0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83842" y="984562"/>
            <a:ext cx="92212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MX" sz="3600" b="1" dirty="0" smtClean="0">
                <a:latin typeface="HP Simplified Light" panose="020B0406020204020204" pitchFamily="34" charset="0"/>
              </a:rPr>
              <a:t>Los más comunes son…</a:t>
            </a:r>
            <a:endParaRPr lang="es-MX" sz="3600" b="1" dirty="0">
              <a:latin typeface="HP Simplified Light" panose="020B0406020204020204" pitchFamily="34" charset="0"/>
            </a:endParaRPr>
          </a:p>
          <a:p>
            <a:pPr lvl="3"/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get</a:t>
            </a:r>
            <a:r>
              <a:rPr lang="es-MX" sz="3600" dirty="0" smtClean="0">
                <a:latin typeface="HP Simplified Light" panose="020B0406020204020204" pitchFamily="34" charset="0"/>
              </a:rPr>
              <a:t>		Obtener Datos</a:t>
            </a:r>
          </a:p>
          <a:p>
            <a:pPr lvl="3"/>
            <a:r>
              <a:rPr lang="es-MX" sz="3600" b="1" dirty="0">
                <a:solidFill>
                  <a:srgbClr val="00B0F0"/>
                </a:solidFill>
                <a:latin typeface="HP Simplified Light" panose="020B0406020204020204" pitchFamily="34" charset="0"/>
              </a:rPr>
              <a:t>p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ost</a:t>
            </a:r>
            <a:r>
              <a:rPr lang="es-MX" sz="3600" dirty="0" smtClean="0">
                <a:latin typeface="HP Simplified Light" panose="020B0406020204020204" pitchFamily="34" charset="0"/>
              </a:rPr>
              <a:t>		Guardar Datos</a:t>
            </a:r>
          </a:p>
          <a:p>
            <a:pPr lvl="3"/>
            <a:r>
              <a:rPr lang="es-MX" sz="3600" b="1" dirty="0" err="1">
                <a:solidFill>
                  <a:srgbClr val="00B0F0"/>
                </a:solidFill>
                <a:latin typeface="HP Simplified Light" panose="020B0406020204020204" pitchFamily="34" charset="0"/>
              </a:rPr>
              <a:t>p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ut</a:t>
            </a:r>
            <a:r>
              <a:rPr lang="es-MX" sz="3600" dirty="0" smtClean="0">
                <a:latin typeface="HP Simplified Light" panose="020B0406020204020204" pitchFamily="34" charset="0"/>
              </a:rPr>
              <a:t>		Actualizar Datos</a:t>
            </a:r>
          </a:p>
          <a:p>
            <a:pPr lvl="3"/>
            <a:r>
              <a:rPr lang="es-MX" sz="3600" b="1" dirty="0" err="1">
                <a:solidFill>
                  <a:srgbClr val="00B0F0"/>
                </a:solidFill>
                <a:latin typeface="HP Simplified Light" panose="020B0406020204020204" pitchFamily="34" charset="0"/>
              </a:rPr>
              <a:t>d</a:t>
            </a:r>
            <a:r>
              <a:rPr lang="es-MX" sz="3600" b="1" dirty="0" err="1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elete</a:t>
            </a:r>
            <a:r>
              <a:rPr lang="es-MX" sz="3600" dirty="0" smtClean="0">
                <a:latin typeface="HP Simplified Light" panose="020B0406020204020204" pitchFamily="34" charset="0"/>
              </a:rPr>
              <a:t>		Borrar Datos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36242" y="305965"/>
            <a:ext cx="11024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b="1" dirty="0" smtClean="0">
                <a:solidFill>
                  <a:srgbClr val="0070C0"/>
                </a:solidFill>
                <a:latin typeface="HP Simplified Light" panose="020B0406020204020204" pitchFamily="34" charset="0"/>
              </a:rPr>
              <a:t>MÉTODOS DE RUTA</a:t>
            </a:r>
            <a:endParaRPr lang="es-MX" sz="4800" b="1" dirty="0">
              <a:solidFill>
                <a:srgbClr val="0070C0"/>
              </a:solidFill>
              <a:latin typeface="HP Simplified Light" panose="020B040602020402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83841" y="4770182"/>
            <a:ext cx="110243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HP Simplified Light" panose="020B0406020204020204" pitchFamily="34" charset="0"/>
              <a:buChar char="&gt;"/>
            </a:pPr>
            <a:r>
              <a:rPr lang="es-MX" sz="3600" dirty="0" smtClean="0">
                <a:latin typeface="HP Simplified Light" panose="020B0406020204020204" pitchFamily="34" charset="0"/>
              </a:rPr>
              <a:t>Inicia con ‘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/</a:t>
            </a:r>
            <a:r>
              <a:rPr lang="es-MX" sz="3600" dirty="0" smtClean="0">
                <a:latin typeface="HP Simplified Light" panose="020B0406020204020204" pitchFamily="34" charset="0"/>
              </a:rPr>
              <a:t>’</a:t>
            </a:r>
          </a:p>
          <a:p>
            <a:pPr marL="1028700" lvl="1" indent="-571500">
              <a:buFont typeface="HP Simplified Light" panose="020B0406020204020204" pitchFamily="34" charset="0"/>
              <a:buChar char="&gt;"/>
            </a:pPr>
            <a:r>
              <a:rPr lang="es-MX" sz="3600" dirty="0" smtClean="0">
                <a:latin typeface="HP Simplified Light" panose="020B0406020204020204" pitchFamily="34" charset="0"/>
              </a:rPr>
              <a:t>Se pueden pasar 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parámetros</a:t>
            </a:r>
            <a:r>
              <a:rPr lang="es-MX" sz="3600" dirty="0" smtClean="0">
                <a:latin typeface="HP Simplified Light" panose="020B0406020204020204" pitchFamily="34" charset="0"/>
              </a:rPr>
              <a:t> (datos dinámicos en la ruta), usando </a:t>
            </a:r>
            <a:r>
              <a:rPr lang="es-MX" sz="3600" b="1" dirty="0" smtClean="0">
                <a:solidFill>
                  <a:srgbClr val="00B0F0"/>
                </a:solidFill>
                <a:latin typeface="HP Simplified Light" panose="020B0406020204020204" pitchFamily="34" charset="0"/>
              </a:rPr>
              <a:t>:</a:t>
            </a:r>
            <a:r>
              <a:rPr lang="es-MX" sz="3600" dirty="0" smtClean="0">
                <a:latin typeface="HP Simplified Light" panose="020B0406020204020204" pitchFamily="34" charset="0"/>
              </a:rPr>
              <a:t> antes del nombre</a:t>
            </a:r>
            <a:endParaRPr lang="es-MX" sz="3600" dirty="0">
              <a:latin typeface="HP Simplified Light" panose="020B0406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60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233</Words>
  <Application>Microsoft Office PowerPoint</Application>
  <PresentationFormat>Panorámica</PresentationFormat>
  <Paragraphs>85</Paragraphs>
  <Slides>14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2" baseType="lpstr">
      <vt:lpstr>Arial</vt:lpstr>
      <vt:lpstr>Bahnschrift Light SemiCondensed</vt:lpstr>
      <vt:lpstr>Bahnschrift SemiBold Condensed</vt:lpstr>
      <vt:lpstr>Calibri</vt:lpstr>
      <vt:lpstr>Calibri Light</vt:lpstr>
      <vt:lpstr>HP Simplified Light</vt:lpstr>
      <vt:lpstr>Microsoft Sans Serif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DELL</dc:creator>
  <cp:lastModifiedBy>DELL</cp:lastModifiedBy>
  <cp:revision>37</cp:revision>
  <dcterms:created xsi:type="dcterms:W3CDTF">2020-11-03T20:18:17Z</dcterms:created>
  <dcterms:modified xsi:type="dcterms:W3CDTF">2020-11-10T21:30:17Z</dcterms:modified>
</cp:coreProperties>
</file>

<file path=docProps/thumbnail.jpeg>
</file>